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6" roundtripDataSignature="AMtx7mhaFXbp7fcRyv8oDNKPfoD6sZxs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BB7E66-B1CB-4E2A-A712-9F5A8AACFC0E}">
  <a:tblStyle styleId="{44BB7E66-B1CB-4E2A-A712-9F5A8AACFC0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customschemas.google.com/relationships/presentationmetadata" Target="metadata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fc06c40c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2fc06c40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fc06c40c3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2fc06c40c3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fc06c40c3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2fc06c40c3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fc06c40c3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2fc06c40c3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fc06c40c3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fc06c40c3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6f15c93419_3_5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g26f15c93419_3_5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c06c40c3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2fc06c40c3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f15c93419_3_8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g26f15c93419_3_8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g26f15c93419_3_8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g26f15c93419_3_8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325" y="4522700"/>
            <a:ext cx="1694725" cy="52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g26f15c93419_3_828"/>
          <p:cNvCxnSpPr/>
          <p:nvPr/>
        </p:nvCxnSpPr>
        <p:spPr>
          <a:xfrm>
            <a:off x="295550" y="990325"/>
            <a:ext cx="8543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/>
          <p:nvPr>
            <p:ph type="ctrTitle"/>
          </p:nvPr>
        </p:nvSpPr>
        <p:spPr>
          <a:xfrm>
            <a:off x="311708" y="12017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The South London Experiment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fc06c40c34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How can we think of our experiment… </a:t>
            </a:r>
            <a:endParaRPr/>
          </a:p>
        </p:txBody>
      </p:sp>
      <p:sp>
        <p:nvSpPr>
          <p:cNvPr id="131" name="Google Shape;131;g2fc06c40c34_0_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32" name="Google Shape;132;g2fc06c40c34_0_0"/>
          <p:cNvSpPr txBox="1"/>
          <p:nvPr>
            <p:ph idx="2" type="body"/>
          </p:nvPr>
        </p:nvSpPr>
        <p:spPr>
          <a:xfrm>
            <a:off x="4603800" y="115247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Southwark+V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Intervention: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</a:t>
            </a:r>
            <a:endParaRPr sz="18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before intervention: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after intervention:</a:t>
            </a:r>
            <a:endParaRPr sz="1500"/>
          </a:p>
        </p:txBody>
      </p:sp>
      <p:pic>
        <p:nvPicPr>
          <p:cNvPr id="133" name="Google Shape;133;g2fc06c40c34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fc06c40c34_0_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How can we think of our experiment… </a:t>
            </a:r>
            <a:endParaRPr/>
          </a:p>
        </p:txBody>
      </p:sp>
      <p:sp>
        <p:nvSpPr>
          <p:cNvPr id="139" name="Google Shape;139;g2fc06c40c34_0_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40" name="Google Shape;140;g2fc06c40c34_0_14"/>
          <p:cNvSpPr txBox="1"/>
          <p:nvPr>
            <p:ph idx="2" type="body"/>
          </p:nvPr>
        </p:nvSpPr>
        <p:spPr>
          <a:xfrm>
            <a:off x="4603800" y="115247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Southwark+V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Intervention: Water source moved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</a:t>
            </a:r>
            <a:endParaRPr sz="18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before intervention: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after intervention:</a:t>
            </a:r>
            <a:endParaRPr sz="1500"/>
          </a:p>
        </p:txBody>
      </p:sp>
      <p:pic>
        <p:nvPicPr>
          <p:cNvPr id="141" name="Google Shape;141;g2fc06c40c34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c06c40c34_0_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How can we think of our experiment… </a:t>
            </a:r>
            <a:endParaRPr/>
          </a:p>
        </p:txBody>
      </p:sp>
      <p:sp>
        <p:nvSpPr>
          <p:cNvPr id="147" name="Google Shape;147;g2fc06c40c34_0_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48" name="Google Shape;148;g2fc06c40c34_0_21"/>
          <p:cNvSpPr txBox="1"/>
          <p:nvPr>
            <p:ph idx="2" type="body"/>
          </p:nvPr>
        </p:nvSpPr>
        <p:spPr>
          <a:xfrm>
            <a:off x="4603800" y="115247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Southwark+V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Intervention: Water source moved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Cholera deaths</a:t>
            </a:r>
            <a:endParaRPr sz="18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before intervention: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after intervention:</a:t>
            </a:r>
            <a:endParaRPr sz="1500"/>
          </a:p>
        </p:txBody>
      </p:sp>
      <p:pic>
        <p:nvPicPr>
          <p:cNvPr id="149" name="Google Shape;149;g2fc06c40c34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fc06c40c34_0_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How can we think of our experiment… </a:t>
            </a:r>
            <a:endParaRPr/>
          </a:p>
        </p:txBody>
      </p:sp>
      <p:sp>
        <p:nvSpPr>
          <p:cNvPr id="155" name="Google Shape;155;g2fc06c40c34_0_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56" name="Google Shape;156;g2fc06c40c34_0_28"/>
          <p:cNvSpPr txBox="1"/>
          <p:nvPr>
            <p:ph idx="2" type="body"/>
          </p:nvPr>
        </p:nvSpPr>
        <p:spPr>
          <a:xfrm>
            <a:off x="4603800" y="115247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Southwark+V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Intervention: Water source moved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Cholera deaths</a:t>
            </a:r>
            <a:endParaRPr sz="18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before intervention: 1849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after intervention: 1854</a:t>
            </a:r>
            <a:endParaRPr sz="1500"/>
          </a:p>
        </p:txBody>
      </p:sp>
      <p:pic>
        <p:nvPicPr>
          <p:cNvPr id="157" name="Google Shape;157;g2fc06c40c34_0_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fc06c40c34_0_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63" name="Google Shape;163;g2fc06c40c34_0_35"/>
          <p:cNvSpPr txBox="1"/>
          <p:nvPr>
            <p:ph idx="2" type="body"/>
          </p:nvPr>
        </p:nvSpPr>
        <p:spPr>
          <a:xfrm>
            <a:off x="4603800" y="115247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Southwark+V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Intervention: Water source moved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Cholera deaths</a:t>
            </a:r>
            <a:endParaRPr sz="18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before intervention: 1849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after intervention: 1854</a:t>
            </a:r>
            <a:endParaRPr sz="1500"/>
          </a:p>
        </p:txBody>
      </p:sp>
      <p:pic>
        <p:nvPicPr>
          <p:cNvPr id="164" name="Google Shape;164;g2fc06c40c34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2fc06c40c34_0_35"/>
          <p:cNvSpPr txBox="1"/>
          <p:nvPr>
            <p:ph type="title"/>
          </p:nvPr>
        </p:nvSpPr>
        <p:spPr>
          <a:xfrm>
            <a:off x="311700" y="2472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5856"/>
              <a:buNone/>
            </a:pPr>
            <a:r>
              <a:rPr lang="en" sz="2133"/>
              <a:t>We can apply a Difference in Difference analysis to the South London Experiment!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allow us to compare the outcome in one group to the outcome of another group, contingent on a condition (the proposed explanation). The condition is the potential explanation.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71" name="Google Shape;17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 look back at contingency tables</a:t>
            </a:r>
            <a:endParaRPr/>
          </a:p>
        </p:txBody>
      </p:sp>
      <p:sp>
        <p:nvSpPr>
          <p:cNvPr id="172" name="Google Shape;17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allow us to compare the outcome in one group to the outcome of another group, contingent on a condition (the proposed explanation). The condition is the potential explanation.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graphicFrame>
        <p:nvGraphicFramePr>
          <p:cNvPr id="173" name="Google Shape;173;p14"/>
          <p:cNvGraphicFramePr/>
          <p:nvPr/>
        </p:nvGraphicFramePr>
        <p:xfrm>
          <a:off x="952500" y="23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{44BB7E66-B1CB-4E2A-A712-9F5A8AACFC0E}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Southside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Northside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White Sox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Cubs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allow us to compare the outcome in one group to the outcome of another group, contingent on a condition (the proposed explanation). The condition is the potential explanation.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3405475" y="2381250"/>
            <a:ext cx="4722900" cy="396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80" name="Google Shape;180;p15"/>
          <p:cNvGraphicFramePr/>
          <p:nvPr/>
        </p:nvGraphicFramePr>
        <p:xfrm>
          <a:off x="952500" y="23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{44BB7E66-B1CB-4E2A-A712-9F5A8AACFC0E}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Southside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Northside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White Sox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Cubs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1" name="Google Shape;18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 look back at contingency tables</a:t>
            </a:r>
            <a:endParaRPr/>
          </a:p>
        </p:txBody>
      </p:sp>
      <p:cxnSp>
        <p:nvCxnSpPr>
          <p:cNvPr id="182" name="Google Shape;182;p15"/>
          <p:cNvCxnSpPr>
            <a:stCxn id="183" idx="0"/>
          </p:cNvCxnSpPr>
          <p:nvPr/>
        </p:nvCxnSpPr>
        <p:spPr>
          <a:xfrm flipH="1" rot="10800000">
            <a:off x="4725350" y="2816200"/>
            <a:ext cx="773400" cy="129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83" name="Google Shape;183;p15"/>
          <p:cNvSpPr txBox="1"/>
          <p:nvPr/>
        </p:nvSpPr>
        <p:spPr>
          <a:xfrm>
            <a:off x="2749250" y="4112500"/>
            <a:ext cx="395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Proposed explanation is that Chicago side you identify with causes you to prefer one baseball team over the other.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Difference in Difference (DiD)</a:t>
            </a:r>
            <a:endParaRPr/>
          </a:p>
        </p:txBody>
      </p:sp>
      <p:sp>
        <p:nvSpPr>
          <p:cNvPr id="189" name="Google Shape;18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Focuses on the change over time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groups start out the same and one becomes the treatment at some point during the experiment because of change related to the explanatory variable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the bag toss game…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graphicFrame>
        <p:nvGraphicFramePr>
          <p:cNvPr id="190" name="Google Shape;190;p16"/>
          <p:cNvGraphicFramePr/>
          <p:nvPr/>
        </p:nvGraphicFramePr>
        <p:xfrm>
          <a:off x="952500" y="2676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{44BB7E66-B1CB-4E2A-A712-9F5A8AACFC0E}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First half of game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Second half of game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Group A (magnetic cans)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Group B (normal cans)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Difference in Difference (DiD)</a:t>
            </a:r>
            <a:endParaRPr/>
          </a:p>
        </p:txBody>
      </p:sp>
      <p:sp>
        <p:nvSpPr>
          <p:cNvPr id="196" name="Google Shape;19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Focuses on the change in time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groups start out the same and one becomes the treatment at some point during the experiment because of change related to the explanatory variable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would the DiD table look like for the South London Experiment?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graphicFrame>
        <p:nvGraphicFramePr>
          <p:cNvPr id="197" name="Google Shape;197;p17"/>
          <p:cNvGraphicFramePr/>
          <p:nvPr/>
        </p:nvGraphicFramePr>
        <p:xfrm>
          <a:off x="952500" y="2676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{44BB7E66-B1CB-4E2A-A712-9F5A8AACFC0E}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Treatment Group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Control Group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Time </a:t>
                      </a:r>
                      <a:r>
                        <a:rPr lang="en"/>
                        <a:t>Pre-Intervention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Time </a:t>
                      </a:r>
                      <a:r>
                        <a:rPr lang="en"/>
                        <a:t>Post-Intervention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Difference in Difference (DiD)</a:t>
            </a:r>
            <a:endParaRPr/>
          </a:p>
        </p:txBody>
      </p:sp>
      <p:sp>
        <p:nvSpPr>
          <p:cNvPr id="203" name="Google Shape;20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Focuses on the change in time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groups start out the same and one becomes the treatment at some point during the experiment because of change related to the explanatory variable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would the DiD table look like for the South London Experiment?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graphicFrame>
        <p:nvGraphicFramePr>
          <p:cNvPr id="204" name="Google Shape;204;p18"/>
          <p:cNvGraphicFramePr/>
          <p:nvPr/>
        </p:nvGraphicFramePr>
        <p:xfrm>
          <a:off x="952500" y="2676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{44BB7E66-B1CB-4E2A-A712-9F5A8AACFC0E}</a:tableStyleId>
              </a:tblPr>
              <a:tblGrid>
                <a:gridCol w="3237800"/>
                <a:gridCol w="2000600"/>
                <a:gridCol w="2000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Mostly Lambeth (Treatment Group)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Mostly S&amp;V 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(Control Group)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1849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1854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f15c93419_3_5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Science Reasoning Framework</a:t>
            </a:r>
            <a:endParaRPr/>
          </a:p>
        </p:txBody>
      </p:sp>
      <p:sp>
        <p:nvSpPr>
          <p:cNvPr id="66" name="Google Shape;66;g26f15c93419_3_554"/>
          <p:cNvSpPr/>
          <p:nvPr/>
        </p:nvSpPr>
        <p:spPr>
          <a:xfrm>
            <a:off x="111625" y="4517975"/>
            <a:ext cx="1614000" cy="51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" name="Google Shape;67;g26f15c93419_3_5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113" y="1160600"/>
            <a:ext cx="8187776" cy="36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g26f15c93419_3_554"/>
          <p:cNvSpPr/>
          <p:nvPr/>
        </p:nvSpPr>
        <p:spPr>
          <a:xfrm>
            <a:off x="3476625" y="1076325"/>
            <a:ext cx="1895400" cy="30576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>
            <p:ph type="title"/>
          </p:nvPr>
        </p:nvSpPr>
        <p:spPr>
          <a:xfrm>
            <a:off x="6702125" y="445025"/>
            <a:ext cx="213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London Water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Suppliers</a:t>
            </a:r>
            <a:endParaRPr/>
          </a:p>
        </p:txBody>
      </p:sp>
      <p:pic>
        <p:nvPicPr>
          <p:cNvPr id="74" name="Google Shape;7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075" y="81350"/>
            <a:ext cx="6439873" cy="482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65175" y="2130125"/>
            <a:ext cx="3774901" cy="287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"/>
          <p:cNvSpPr txBox="1"/>
          <p:nvPr>
            <p:ph type="title"/>
          </p:nvPr>
        </p:nvSpPr>
        <p:spPr>
          <a:xfrm>
            <a:off x="311700" y="445025"/>
            <a:ext cx="4572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South London Water Suppliers</a:t>
            </a:r>
            <a:endParaRPr/>
          </a:p>
        </p:txBody>
      </p:sp>
      <p:pic>
        <p:nvPicPr>
          <p:cNvPr id="81" name="Google Shape;8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318" y="228600"/>
            <a:ext cx="3905476" cy="242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50" y="1656150"/>
            <a:ext cx="5763524" cy="314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Designing Our Data Experiment</a:t>
            </a:r>
            <a:endParaRPr/>
          </a:p>
        </p:txBody>
      </p:sp>
      <p:sp>
        <p:nvSpPr>
          <p:cNvPr id="88" name="Google Shape;88;p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4510">
                <a:solidFill>
                  <a:srgbClr val="B7B7B7"/>
                </a:solidFill>
              </a:rPr>
              <a:t>Difference in Difference</a:t>
            </a:r>
            <a:endParaRPr sz="229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"/>
          <p:cNvSpPr txBox="1"/>
          <p:nvPr>
            <p:ph type="title"/>
          </p:nvPr>
        </p:nvSpPr>
        <p:spPr>
          <a:xfrm>
            <a:off x="5742625" y="508850"/>
            <a:ext cx="315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Why South London?</a:t>
            </a:r>
            <a:endParaRPr/>
          </a:p>
        </p:txBody>
      </p:sp>
      <p:pic>
        <p:nvPicPr>
          <p:cNvPr id="94" name="Google Shape;9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50" y="508849"/>
            <a:ext cx="5701250" cy="444415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5"/>
          <p:cNvSpPr txBox="1"/>
          <p:nvPr/>
        </p:nvSpPr>
        <p:spPr>
          <a:xfrm>
            <a:off x="2788225" y="3283650"/>
            <a:ext cx="107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Lambeth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671925" y="2461800"/>
            <a:ext cx="185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Southwark and Vauxhall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5"/>
          <p:cNvSpPr txBox="1"/>
          <p:nvPr/>
        </p:nvSpPr>
        <p:spPr>
          <a:xfrm>
            <a:off x="3546900" y="1812138"/>
            <a:ext cx="185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Southwark and Vauxhall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3082625" y="1268663"/>
            <a:ext cx="107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Both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"/>
          <p:cNvSpPr txBox="1"/>
          <p:nvPr>
            <p:ph type="title"/>
          </p:nvPr>
        </p:nvSpPr>
        <p:spPr>
          <a:xfrm>
            <a:off x="5742625" y="508850"/>
            <a:ext cx="315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Why South London?</a:t>
            </a:r>
            <a:endParaRPr/>
          </a:p>
        </p:txBody>
      </p:sp>
      <p:sp>
        <p:nvSpPr>
          <p:cNvPr id="104" name="Google Shape;104;p6"/>
          <p:cNvSpPr txBox="1"/>
          <p:nvPr>
            <p:ph idx="1" type="body"/>
          </p:nvPr>
        </p:nvSpPr>
        <p:spPr>
          <a:xfrm>
            <a:off x="6026725" y="1169800"/>
            <a:ext cx="2874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Cholera impacted this area of London more than others</a:t>
            </a:r>
            <a:endParaRPr sz="2000"/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2 water suppliers that both got their water from similar locations on the Thames River in 1849</a:t>
            </a:r>
            <a:endParaRPr sz="2000"/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The Lambeth company moved its water source upstream to less polluted waters in 1852</a:t>
            </a:r>
            <a:endParaRPr sz="2000"/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There were cholera outbreaks in 1849 and 1854</a:t>
            </a:r>
            <a:endParaRPr sz="2000"/>
          </a:p>
        </p:txBody>
      </p:sp>
      <p:pic>
        <p:nvPicPr>
          <p:cNvPr id="105" name="Google Shape;10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50" y="508849"/>
            <a:ext cx="5701250" cy="4444152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6"/>
          <p:cNvSpPr txBox="1"/>
          <p:nvPr/>
        </p:nvSpPr>
        <p:spPr>
          <a:xfrm>
            <a:off x="2788225" y="3283650"/>
            <a:ext cx="107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Lambeth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6"/>
          <p:cNvSpPr txBox="1"/>
          <p:nvPr/>
        </p:nvSpPr>
        <p:spPr>
          <a:xfrm>
            <a:off x="671925" y="2461800"/>
            <a:ext cx="185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Southwark and Vauxhall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6"/>
          <p:cNvSpPr txBox="1"/>
          <p:nvPr/>
        </p:nvSpPr>
        <p:spPr>
          <a:xfrm>
            <a:off x="3546900" y="1812138"/>
            <a:ext cx="185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Southwark and Vauxhall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6"/>
          <p:cNvSpPr txBox="1"/>
          <p:nvPr/>
        </p:nvSpPr>
        <p:spPr>
          <a:xfrm>
            <a:off x="3082625" y="1268663"/>
            <a:ext cx="107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Both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How can we think of our experiment… </a:t>
            </a:r>
            <a:endParaRPr/>
          </a:p>
        </p:txBody>
      </p:sp>
      <p:sp>
        <p:nvSpPr>
          <p:cNvPr id="115" name="Google Shape;115;p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16" name="Google Shape;116;p7"/>
          <p:cNvSpPr txBox="1"/>
          <p:nvPr>
            <p:ph idx="2" type="body"/>
          </p:nvPr>
        </p:nvSpPr>
        <p:spPr>
          <a:xfrm>
            <a:off x="4603800" y="1152475"/>
            <a:ext cx="4420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Intervention: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</a:t>
            </a:r>
            <a:endParaRPr sz="18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before intervention: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after intervention:</a:t>
            </a:r>
            <a:endParaRPr sz="1500"/>
          </a:p>
        </p:txBody>
      </p:sp>
      <p:pic>
        <p:nvPicPr>
          <p:cNvPr id="117" name="Google Shape;11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fc06c40c34_0_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How can we think of our experiment… </a:t>
            </a:r>
            <a:endParaRPr/>
          </a:p>
        </p:txBody>
      </p:sp>
      <p:sp>
        <p:nvSpPr>
          <p:cNvPr id="123" name="Google Shape;123;g2fc06c40c34_0_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Bag Toss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Group A (magnetic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Group B (normal cans)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Explanatory variable: Type of cans (magnetic or normal)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Number of cans knocked down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24" name="Google Shape;124;g2fc06c40c34_0_7"/>
          <p:cNvSpPr txBox="1"/>
          <p:nvPr>
            <p:ph idx="2" type="body"/>
          </p:nvPr>
        </p:nvSpPr>
        <p:spPr>
          <a:xfrm>
            <a:off x="4603800" y="1152475"/>
            <a:ext cx="4344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2200" u="sng"/>
              <a:t>South London Experiment</a:t>
            </a:r>
            <a:endParaRPr b="1" sz="2200" u="sng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Treatment group: Lambeth clients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Control group: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Intervention: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Outcome variable: </a:t>
            </a:r>
            <a:endParaRPr sz="18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before intervention: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Measured when after intervention:</a:t>
            </a:r>
            <a:endParaRPr sz="1500"/>
          </a:p>
        </p:txBody>
      </p:sp>
      <p:pic>
        <p:nvPicPr>
          <p:cNvPr id="125" name="Google Shape;125;g2fc06c40c34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50" y="1152475"/>
            <a:ext cx="4581225" cy="357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